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7"/>
  </p:notesMasterIdLst>
  <p:sldIdLst>
    <p:sldId id="295" r:id="rId2"/>
    <p:sldId id="257" r:id="rId3"/>
    <p:sldId id="261" r:id="rId4"/>
    <p:sldId id="259" r:id="rId5"/>
    <p:sldId id="260" r:id="rId6"/>
    <p:sldId id="268" r:id="rId7"/>
    <p:sldId id="269" r:id="rId8"/>
    <p:sldId id="270" r:id="rId9"/>
    <p:sldId id="262" r:id="rId10"/>
    <p:sldId id="290" r:id="rId11"/>
    <p:sldId id="271" r:id="rId12"/>
    <p:sldId id="264" r:id="rId13"/>
    <p:sldId id="274" r:id="rId14"/>
    <p:sldId id="275" r:id="rId15"/>
    <p:sldId id="276" r:id="rId16"/>
    <p:sldId id="277" r:id="rId17"/>
    <p:sldId id="278" r:id="rId18"/>
    <p:sldId id="281" r:id="rId19"/>
    <p:sldId id="279" r:id="rId20"/>
    <p:sldId id="280" r:id="rId21"/>
    <p:sldId id="282" r:id="rId22"/>
    <p:sldId id="283" r:id="rId23"/>
    <p:sldId id="284" r:id="rId24"/>
    <p:sldId id="294" r:id="rId25"/>
    <p:sldId id="285" r:id="rId26"/>
    <p:sldId id="286" r:id="rId27"/>
    <p:sldId id="287" r:id="rId28"/>
    <p:sldId id="288" r:id="rId29"/>
    <p:sldId id="289" r:id="rId30"/>
    <p:sldId id="273" r:id="rId31"/>
    <p:sldId id="265" r:id="rId32"/>
    <p:sldId id="292" r:id="rId33"/>
    <p:sldId id="293" r:id="rId34"/>
    <p:sldId id="291" r:id="rId35"/>
    <p:sldId id="296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na Romanowicz" initials="JR" lastIdx="35" clrIdx="0">
    <p:extLst/>
  </p:cmAuthor>
  <p:cmAuthor id="2" name="Linda Marsden" initials="LM" lastIdx="1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328E"/>
    <a:srgbClr val="EEDC00"/>
    <a:srgbClr val="425563"/>
    <a:srgbClr val="00677F"/>
    <a:srgbClr val="00AEC7"/>
    <a:srgbClr val="840B55"/>
    <a:srgbClr val="BF6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3775" autoAdjust="0"/>
  </p:normalViewPr>
  <p:slideViewPr>
    <p:cSldViewPr>
      <p:cViewPr varScale="1">
        <p:scale>
          <a:sx n="70" d="100"/>
          <a:sy n="70" d="100"/>
        </p:scale>
        <p:origin x="1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47E9E-BF34-4B12-8861-A29828572475}" type="datetimeFigureOut">
              <a:rPr lang="en-GB" smtClean="0"/>
              <a:t>16/08/2017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CA7CF-D067-4B6D-9ED9-AC7E67902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31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oneysupermarket.com/gas-and-electricity/" TargetMode="External"/><Relationship Id="rId13" Type="http://schemas.openxmlformats.org/officeDocument/2006/relationships/hyperlink" Target="https://www.simplyswitch.com/" TargetMode="External"/><Relationship Id="rId3" Type="http://schemas.openxmlformats.org/officeDocument/2006/relationships/hyperlink" Target="http://www.energylinx.co.uk/" TargetMode="External"/><Relationship Id="rId7" Type="http://schemas.openxmlformats.org/officeDocument/2006/relationships/hyperlink" Target="https://www.energyhelpline.com/fri" TargetMode="External"/><Relationship Id="rId12" Type="http://schemas.openxmlformats.org/officeDocument/2006/relationships/hyperlink" Target="https://www.unravelit.com/energy-switchin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uswitch.com/gas-electricity/" TargetMode="External"/><Relationship Id="rId11" Type="http://schemas.openxmlformats.org/officeDocument/2006/relationships/hyperlink" Target="https://www.runpathdigital.com/gas-electricity/" TargetMode="External"/><Relationship Id="rId5" Type="http://schemas.openxmlformats.org/officeDocument/2006/relationships/hyperlink" Target="http://www.quotezone.co.uk/utilities/gas-and-electricity.htm" TargetMode="External"/><Relationship Id="rId10" Type="http://schemas.openxmlformats.org/officeDocument/2006/relationships/hyperlink" Target="http://www.myutilitygenius.co.uk/" TargetMode="External"/><Relationship Id="rId4" Type="http://schemas.openxmlformats.org/officeDocument/2006/relationships/hyperlink" Target="https://www.theenergyshop.com/HomeEnergy/" TargetMode="External"/><Relationship Id="rId9" Type="http://schemas.openxmlformats.org/officeDocument/2006/relationships/hyperlink" Target="http://www.switchgasandelectric.com/index.aspx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DE46E-AB96-44D8-B697-5571FC70753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443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Ofgem</a:t>
            </a:r>
            <a:r>
              <a:rPr lang="en-GB" dirty="0" smtClean="0"/>
              <a:t> approved switching sites (Goenergyshopping.co.uk)</a:t>
            </a: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Energylinx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www.energylinx.co.uk"/>
              </a:rPr>
              <a:t>www.energylinx.co.uk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The Energy Shop: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www.theenergyshop.com"/>
              </a:rPr>
              <a:t>www.theenergyshop.com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Quotezone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www.quotezone.co.uk"/>
              </a:rPr>
              <a:t>www.quotezone.co.uk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uSwitch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www.uswitch.com"/>
              </a:rPr>
              <a:t>www.uswitch.com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Energy Helpline: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www.energyhelpline.com"/>
              </a:rPr>
              <a:t>www.energyhelpline.com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Money Supermarket: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www.moneysupermarket.com"/>
              </a:rPr>
              <a:t>www.moneysupermarket.com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Switch Gas and Electric: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www.switchgasandelectric.com"/>
              </a:rPr>
              <a:t>www.switchgasandelectric.com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My Utility Genius: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www.myutilitygenius.co.uk"/>
              </a:rPr>
              <a:t>www.myutilitygenius.co.uk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Runpath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www.runpath.com"/>
              </a:rPr>
              <a:t>www.runpath.com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Unravel It: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 tooltip="www.unravelit.com"/>
              </a:rPr>
              <a:t>www.unravelit.com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  Simply Switch: </a:t>
            </a:r>
            <a:r>
              <a:rPr lang="en-GB" sz="1200" b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 tooltip="www.simplyswitch.com"/>
              </a:rPr>
              <a:t>www.simplyswitch.com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CA7CF-D067-4B6D-9ED9-AC7E679021F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650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>
              <a:solidFill>
                <a:srgbClr val="FF0000"/>
              </a:solidFill>
            </a:endParaRPr>
          </a:p>
          <a:p>
            <a:endParaRPr lang="en-GB" baseline="0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CA7CF-D067-4B6D-9ED9-AC7E679021F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80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CA7CF-D067-4B6D-9ED9-AC7E679021F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723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Ask students to split into small groups and idea-storm</a:t>
            </a:r>
            <a:r>
              <a:rPr lang="en-GB" baseline="0" dirty="0" smtClean="0"/>
              <a:t> energy-saving tips for the kitchen for 2-3 minutes</a:t>
            </a:r>
          </a:p>
          <a:p>
            <a:r>
              <a:rPr lang="en-GB" baseline="0" dirty="0" smtClean="0"/>
              <a:t>Each group to take it in turns to feed back one of their tips then presenter goes through some of the tips in more detail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CA7CF-D067-4B6D-9ED9-AC7E679021F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05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Ask students to split into small groups and idea-storm</a:t>
            </a:r>
            <a:r>
              <a:rPr lang="en-GB" baseline="0" dirty="0" smtClean="0"/>
              <a:t> energy-saving tips for saving energy from heating air and water for 2-3 minutes</a:t>
            </a:r>
          </a:p>
          <a:p>
            <a:r>
              <a:rPr lang="en-GB" baseline="0" dirty="0" smtClean="0"/>
              <a:t>Each group to take it in turns to feed back one of their tips then presenter goes through some of the tips in more detail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CA7CF-D067-4B6D-9ED9-AC7E679021F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1193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DE46E-AB96-44D8-B697-5571FC70753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04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873637-2009-D645-8B8B-CC06CD09524E}" type="slidenum">
              <a:rPr lang="en-US"/>
              <a:pPr/>
              <a:t>‹#›</a:t>
            </a:fld>
            <a:endParaRPr lang="en-US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6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548681"/>
            <a:ext cx="7988300" cy="1008111"/>
          </a:xfrm>
        </p:spPr>
        <p:txBody>
          <a:bodyPr anchor="t" anchorCtr="0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92888" cy="64807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708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2656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44824"/>
            <a:ext cx="7772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kingstonss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neil.Jennings@nus.org.uk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kingstonsso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neil.Jennings@nus.org.uk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5733256"/>
            <a:ext cx="479327" cy="8800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045" y="644002"/>
            <a:ext cx="7988300" cy="1008111"/>
          </a:xfrm>
        </p:spPr>
        <p:txBody>
          <a:bodyPr/>
          <a:lstStyle/>
          <a:p>
            <a:r>
              <a:rPr lang="en-GB" sz="2800" dirty="0" smtClean="0"/>
              <a:t>While you’re waiting…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7944" y="2409518"/>
            <a:ext cx="4387849" cy="515426"/>
          </a:xfrm>
        </p:spPr>
        <p:txBody>
          <a:bodyPr/>
          <a:lstStyle/>
          <a:p>
            <a:r>
              <a:rPr lang="en-GB" dirty="0" smtClean="0"/>
              <a:t>Follow us </a:t>
            </a:r>
            <a:r>
              <a:rPr lang="en-GB" dirty="0" smtClean="0"/>
              <a:t>and our friends on Twitter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79327" y="2388930"/>
            <a:ext cx="33361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dirty="0" smtClean="0">
                <a:solidFill>
                  <a:schemeClr val="accent4"/>
                </a:solidFill>
              </a:rPr>
              <a:t>Like the </a:t>
            </a:r>
            <a:r>
              <a:rPr lang="en-GB" dirty="0" smtClean="0">
                <a:solidFill>
                  <a:schemeClr val="accent4"/>
                </a:solidFill>
              </a:rPr>
              <a:t>Student </a:t>
            </a:r>
            <a:r>
              <a:rPr lang="en-GB" dirty="0" smtClean="0">
                <a:solidFill>
                  <a:schemeClr val="accent4"/>
                </a:solidFill>
              </a:rPr>
              <a:t>Switch </a:t>
            </a:r>
            <a:r>
              <a:rPr lang="en-GB" dirty="0" smtClean="0"/>
              <a:t>Off Page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>
                <a:solidFill>
                  <a:schemeClr val="accent4"/>
                </a:solidFill>
                <a:hlinkClick r:id="rId3"/>
              </a:rPr>
              <a:t>www.facebook.com/studentswitchoff</a:t>
            </a:r>
            <a:endParaRPr lang="en-GB" dirty="0" smtClean="0">
              <a:solidFill>
                <a:schemeClr val="accent4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uthmag.com/wp-content/uploads/2012/07/Facebook-like-button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252260"/>
            <a:ext cx="3606526" cy="134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7525" y="3303903"/>
            <a:ext cx="3109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@</a:t>
            </a:r>
            <a:r>
              <a:rPr lang="en-GB" dirty="0" err="1" smtClean="0">
                <a:solidFill>
                  <a:schemeClr val="accent4"/>
                </a:solidFill>
              </a:rPr>
              <a:t>ecopowerranger</a:t>
            </a:r>
            <a:endParaRPr lang="en-GB" dirty="0" smtClean="0">
              <a:solidFill>
                <a:schemeClr val="accent4"/>
              </a:solidFill>
            </a:endParaRPr>
          </a:p>
          <a:p>
            <a:r>
              <a:rPr lang="en-GB" dirty="0" smtClean="0">
                <a:solidFill>
                  <a:schemeClr val="accent4"/>
                </a:solidFill>
              </a:rPr>
              <a:t>@</a:t>
            </a:r>
            <a:r>
              <a:rPr lang="en-GB" dirty="0" err="1" smtClean="0">
                <a:solidFill>
                  <a:schemeClr val="accent4"/>
                </a:solidFill>
              </a:rPr>
              <a:t>NUS_sustainable</a:t>
            </a:r>
            <a:endParaRPr lang="en-GB" dirty="0" smtClean="0">
              <a:solidFill>
                <a:schemeClr val="accent4"/>
              </a:solidFill>
            </a:endParaRPr>
          </a:p>
          <a:p>
            <a:r>
              <a:rPr lang="en-GB" dirty="0" smtClean="0"/>
              <a:t>@</a:t>
            </a:r>
            <a:r>
              <a:rPr lang="en-GB" dirty="0" err="1" smtClean="0"/>
              <a:t>NEA_UKCharity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30054" y="2276872"/>
            <a:ext cx="4752528" cy="247819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9144" y="2276872"/>
            <a:ext cx="3376308" cy="4235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" descr="https://pbs.twimg.com/profile_images/531381005165158401/bUJYaSO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81" y="3345914"/>
            <a:ext cx="1255642" cy="125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3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332656"/>
            <a:ext cx="7988300" cy="1008111"/>
          </a:xfrm>
        </p:spPr>
        <p:txBody>
          <a:bodyPr/>
          <a:lstStyle/>
          <a:p>
            <a:pPr algn="ctr"/>
            <a:r>
              <a:rPr lang="en-GB" dirty="0"/>
              <a:t>As a tenant you have the right to switch suppliers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Switch supplier – if you pay the bills yourself, you have the right to </a:t>
            </a:r>
            <a:r>
              <a:rPr lang="en-US" b="1" dirty="0" smtClean="0"/>
              <a:t>switch supplier or tariff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save typical households over £</a:t>
            </a:r>
            <a:r>
              <a:rPr lang="en-US" dirty="0" smtClean="0"/>
              <a:t>200/year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be slightly less for student households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Look at the price comparison websites online – name some!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 landlords and letting agencies state that tenants can’t switch their energy provider– this is illegal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5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404665"/>
            <a:ext cx="7988300" cy="1008111"/>
          </a:xfrm>
        </p:spPr>
        <p:txBody>
          <a:bodyPr/>
          <a:lstStyle/>
          <a:p>
            <a:pPr algn="ctr"/>
            <a:r>
              <a:rPr lang="en-US" dirty="0" smtClean="0"/>
              <a:t>Smart meters are being rolled-out across Great Britain at the moment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If you pay the bills yourself you can request a smart meter from your energy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Available at no additional cost to you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In-Home Display (IHD) helps you to keep track of energy usage and identify wastage</a:t>
            </a:r>
            <a:endParaRPr lang="en-US" dirty="0"/>
          </a:p>
        </p:txBody>
      </p:sp>
      <p:pic>
        <p:nvPicPr>
          <p:cNvPr id="1026" name="Picture 2" descr="https://www.smartenergygb.org/en/~/media/SmartEnergy/website-illustrations-2017/intro-images/Smart-Meter-IHD_1920x1080.ashx?h=258&amp;w=714&amp;la=en&amp;hash=6EEBB62B03F56EADAFF85F90441744B2EED521E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87822"/>
            <a:ext cx="680085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85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332656"/>
            <a:ext cx="7988300" cy="1008111"/>
          </a:xfrm>
        </p:spPr>
        <p:txBody>
          <a:bodyPr/>
          <a:lstStyle/>
          <a:p>
            <a:pPr algn="ctr"/>
            <a:r>
              <a:rPr lang="en-US" dirty="0" smtClean="0"/>
              <a:t>It is important to understand your energy bills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7992888" cy="6480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Depending on your energy provider and tariff you may receive energy bills once a quarter or see real-time costs/usage via a smart 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Can be a long time between moving in and getting a bill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Take meter readings when you move </a:t>
            </a:r>
            <a:r>
              <a:rPr lang="en-US" sz="2200" dirty="0" smtClean="0"/>
              <a:t>in – including a dated photo</a:t>
            </a:r>
            <a:endParaRPr lang="en-US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If you pay by direct debit you will probably pay the same each month and the difference between that and your actual usage will hopefully average out over the year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26" name="Picture 2" descr="https://www.britishgas.co.uk/content/britishgas/youraccount/discover/your-bill/understanding-your-bill/_jcr_content/par/tabcomponent/tab2/carousel/image.img.png/142296729999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-1464932"/>
            <a:ext cx="6336704" cy="896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36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Things to look out for on bills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Estimated usage – contact the energy company if your actual usage differs significantly, particularly if it is much lower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Standing charges – daily charges for access to electricity and gas irrespective of how much you </a:t>
            </a:r>
            <a:r>
              <a:rPr lang="en-US" dirty="0" smtClean="0"/>
              <a:t>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Check that the meter number is</a:t>
            </a:r>
          </a:p>
          <a:p>
            <a:r>
              <a:rPr lang="en-US" dirty="0"/>
              <a:t> </a:t>
            </a:r>
            <a:r>
              <a:rPr lang="en-US" dirty="0" smtClean="0"/>
              <a:t>  correct!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6146" name="Picture 2" descr="https://conversation.which.co.uk/wp-content/uploads/2013/09/Energy-standing-charges-compar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43932"/>
            <a:ext cx="3059832" cy="305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Low cost, no cost energy saving tips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Different parts of the home/themes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2-3 mins to come-up with as many energy-saving tips as possible in a team of 2-3 people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9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Actions you can take to save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Different parts of the home/themes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 mins to come-up with as many energy-saving tips as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2050" name="Picture 2" descr="http://swots.co.uk/House%20for%202%20Toftwood%20Rd%20kitchen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188640"/>
            <a:ext cx="72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>
                <a:solidFill>
                  <a:schemeClr val="bg1"/>
                </a:solidFill>
              </a:rPr>
              <a:t>The kitchen</a:t>
            </a:r>
            <a:endParaRPr lang="en-GB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77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Energy can be saved whilst cooking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09594"/>
            <a:ext cx="5472608" cy="36484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1556792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Put a lid on when cooking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Correct sized pan for the hob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Don’t overfill the pan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Cook together!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6062067"/>
            <a:ext cx="3221153" cy="66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Microwave food – e.g. rice!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55679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100g rice, rinsed – own-brand is fine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220ml boiled water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Microwavable dish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Max power, 12 mins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Saves energy, saves time, perfect rice</a:t>
            </a:r>
            <a:endParaRPr lang="en-GB" dirty="0"/>
          </a:p>
        </p:txBody>
      </p:sp>
      <p:pic>
        <p:nvPicPr>
          <p:cNvPr id="8194" name="Picture 2" descr="http://pad3.whstatic.com/images/thumb/1/16/Cook-Rice-in-a-Microwave-Step-6-Version-4.jpg/v4-460px-Cook-Rice-in-a-Microwave-Step-6-Version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35068"/>
            <a:ext cx="5724128" cy="322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6074624"/>
            <a:ext cx="3221153" cy="66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Don’t overfill the kettle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1556792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Minimum fill-line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Turn off the kettle just before it boils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Optimal temperature for most tea and coffee is below 100</a:t>
            </a:r>
            <a:r>
              <a:rPr lang="en-GB" baseline="30000" dirty="0" smtClean="0"/>
              <a:t>o</a:t>
            </a:r>
            <a:r>
              <a:rPr lang="en-GB" dirty="0" smtClean="0"/>
              <a:t>c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803579"/>
            <a:ext cx="5436096" cy="40544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96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_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Placeholder 1"/>
          <p:cNvSpPr txBox="1">
            <a:spLocks/>
          </p:cNvSpPr>
          <p:nvPr/>
        </p:nvSpPr>
        <p:spPr bwMode="auto">
          <a:xfrm>
            <a:off x="476250" y="4025900"/>
            <a:ext cx="82296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00AEC7"/>
                </a:solidFill>
                <a:latin typeface="Verdana" charset="0"/>
                <a:cs typeface="Verdana" charset="0"/>
              </a:rPr>
              <a:t>Saving energy and money in your rented accommodation</a:t>
            </a:r>
            <a:endParaRPr lang="en-US" sz="3200" dirty="0">
              <a:solidFill>
                <a:srgbClr val="00AEC7"/>
              </a:solidFill>
              <a:latin typeface="Verdana" charset="0"/>
              <a:cs typeface="Verdana" charset="0"/>
            </a:endParaRPr>
          </a:p>
        </p:txBody>
      </p:sp>
      <p:sp>
        <p:nvSpPr>
          <p:cNvPr id="6" name="Title Placeholder 1"/>
          <p:cNvSpPr txBox="1">
            <a:spLocks/>
          </p:cNvSpPr>
          <p:nvPr/>
        </p:nvSpPr>
        <p:spPr bwMode="auto">
          <a:xfrm>
            <a:off x="457200" y="5157192"/>
            <a:ext cx="8229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latin typeface="Verdana" charset="0"/>
                <a:cs typeface="Verdana" charset="0"/>
              </a:rPr>
              <a:t>Dr Neil Jennings, NUS</a:t>
            </a:r>
            <a:endParaRPr lang="en-US" dirty="0">
              <a:latin typeface="Verdana" charset="0"/>
              <a:cs typeface="Verdan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754"/>
            <a:ext cx="5400600" cy="233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5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Defrost your freezer</a:t>
            </a:r>
            <a:endParaRPr lang="en-US" dirty="0"/>
          </a:p>
        </p:txBody>
      </p:sp>
      <p:pic>
        <p:nvPicPr>
          <p:cNvPr id="7170" name="Picture 2" descr="http://pad2.whstatic.com/images/thumb/5/57/RemoveItems-Step-1.jpg/aid6830-v4-728px-RemoveItems-Step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2816" y="3574738"/>
            <a:ext cx="4901184" cy="326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155679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As ice builds up the freezer uses more energy to keep it cold – because it’s cooling ice/water rather than 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Defrost your freezer when lots of ice accumulates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Don’t flood your kitchen!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5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kitchen tips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556792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Don’t leave taps running, save energy and water – clean dishes in a basin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Allow food to cool down before putting in the </a:t>
            </a:r>
            <a:r>
              <a:rPr lang="en-GB" dirty="0" smtClean="0"/>
              <a:t>fridge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Keep a window/door open when cooking to avoid condensation build up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23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886" y="1628800"/>
            <a:ext cx="9337772" cy="626469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 smtClean="0"/>
              <a:t>Space and water heating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1494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 smtClean="0"/>
              <a:t>Boiler/heating settings</a:t>
            </a:r>
            <a:endParaRPr lang="en-GB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Make sure you’re not heating the house unnecessarily!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Google your boiler if you need details of how to change the temperature/timing settings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Adjust radiator valves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6" name="Picture 2" descr="https://www.worcester-bosch.co.uk/img/products/timer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248413"/>
            <a:ext cx="4270254" cy="336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6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4" y="476672"/>
            <a:ext cx="7988300" cy="1008111"/>
          </a:xfrm>
        </p:spPr>
        <p:txBody>
          <a:bodyPr/>
          <a:lstStyle/>
          <a:p>
            <a:r>
              <a:rPr lang="en-GB" sz="4400" dirty="0" smtClean="0"/>
              <a:t>Boiler/heating settings</a:t>
            </a:r>
            <a:endParaRPr lang="en-GB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Make </a:t>
            </a:r>
            <a:r>
              <a:rPr lang="en-GB" dirty="0"/>
              <a:t>sure there is a cylinder jacket.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Don't </a:t>
            </a:r>
            <a:r>
              <a:rPr lang="en-GB" dirty="0"/>
              <a:t>leave the hot water heating </a:t>
            </a:r>
            <a:r>
              <a:rPr lang="en-GB" dirty="0" smtClean="0"/>
              <a:t>on </a:t>
            </a:r>
            <a:r>
              <a:rPr lang="en-GB" dirty="0"/>
              <a:t>all the time - discuss as a </a:t>
            </a:r>
            <a:r>
              <a:rPr lang="en-GB" dirty="0" smtClean="0"/>
              <a:t>household </a:t>
            </a:r>
            <a:r>
              <a:rPr lang="en-GB" dirty="0"/>
              <a:t>what you need and when!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Check </a:t>
            </a:r>
            <a:r>
              <a:rPr lang="en-GB" dirty="0"/>
              <a:t>whether the property has a 'time of use' tariff (</a:t>
            </a:r>
            <a:r>
              <a:rPr lang="en-GB" dirty="0" smtClean="0"/>
              <a:t>e.g. </a:t>
            </a:r>
            <a:r>
              <a:rPr lang="en-GB" dirty="0"/>
              <a:t>Economy 7) which gives cheaper electricity to heat water at some </a:t>
            </a:r>
            <a:r>
              <a:rPr lang="en-GB" dirty="0" smtClean="0"/>
              <a:t>times of the day. 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4" y="476673"/>
            <a:ext cx="7988300" cy="1008111"/>
          </a:xfrm>
        </p:spPr>
        <p:txBody>
          <a:bodyPr/>
          <a:lstStyle/>
          <a:p>
            <a:r>
              <a:rPr lang="en-GB" sz="4400" dirty="0" smtClean="0"/>
              <a:t>Keep the heat in</a:t>
            </a:r>
            <a:endParaRPr lang="en-GB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Close curtains when it gets dark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Tuck curtain behind radiators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Plug gaps – ask your landlord to fill any gaps in the windows, install insulation tape around the doors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Get/make a draught excluder!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050" name="Picture 2" descr="https://upload.wikimedia.org/wikipedia/commons/f/fe/Zugluftti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4867275"/>
            <a:ext cx="571500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4" y="476673"/>
            <a:ext cx="7988300" cy="1008111"/>
          </a:xfrm>
        </p:spPr>
        <p:txBody>
          <a:bodyPr/>
          <a:lstStyle/>
          <a:p>
            <a:r>
              <a:rPr lang="en-GB" sz="4400" dirty="0" smtClean="0"/>
              <a:t>Lower energy washing</a:t>
            </a:r>
            <a:endParaRPr lang="en-GB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Take (shorter) showers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Wash full loads of clothes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Wash clothes at lower temperatures (30</a:t>
            </a:r>
            <a:r>
              <a:rPr lang="en-GB" baseline="30000" dirty="0" smtClean="0"/>
              <a:t>o</a:t>
            </a:r>
            <a:r>
              <a:rPr lang="en-GB" dirty="0" smtClean="0"/>
              <a:t>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Dry clothes naturally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074" name="Picture 2" descr="http://downloads.beko.co.uk/bekoupload/Beko2015/est_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523510"/>
            <a:ext cx="2880320" cy="17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hugovandermolen.nl/environmental%20affairs/pics/Globalwarming-clothes-li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497" y="3461715"/>
            <a:ext cx="6047657" cy="339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10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4" y="188640"/>
            <a:ext cx="7988300" cy="1224135"/>
          </a:xfrm>
        </p:spPr>
        <p:txBody>
          <a:bodyPr/>
          <a:lstStyle/>
          <a:p>
            <a:pPr algn="ctr"/>
            <a:r>
              <a:rPr lang="en-GB" sz="4000" dirty="0" smtClean="0"/>
              <a:t>Get the most out of your radiators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70080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Open windows to get rid of moisture – it’s harder to heat moist air than dry </a:t>
            </a:r>
            <a:r>
              <a:rPr lang="en-GB" dirty="0" smtClean="0"/>
              <a:t>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Don’t dry clothes on radiators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Install reflective foil behind radiators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Avoid portable heaters if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098" name="Picture 2" descr="http://www.energyscrooge.com/wp-content/uploads/2012/11/radflek-radiator-reflector-inst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700510"/>
            <a:ext cx="4443344" cy="332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4" y="260648"/>
            <a:ext cx="7988300" cy="773505"/>
          </a:xfrm>
        </p:spPr>
        <p:txBody>
          <a:bodyPr/>
          <a:lstStyle/>
          <a:p>
            <a:pPr algn="ctr"/>
            <a:r>
              <a:rPr lang="en-GB" sz="3600" dirty="0" smtClean="0"/>
              <a:t>Be smart about your appliance choices</a:t>
            </a:r>
            <a:endParaRPr lang="en-GB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124" name="Picture 4" descr="https://johnlewis.scene7.com/is/image/JohnLewis/234267027alt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423776"/>
            <a:ext cx="3343672" cy="334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1700808"/>
            <a:ext cx="85689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Buy energy efficient appliances (A+++ = best D = worst)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Buy LED lightbulbs (best) or CFLs (pretty good too!). Avoid halogen bulbs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Don’t leave appliances on (or on standby) unnecessarily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Turn off appliances when you head home</a:t>
            </a:r>
          </a:p>
          <a:p>
            <a:r>
              <a:rPr lang="en-GB" dirty="0"/>
              <a:t> </a:t>
            </a:r>
            <a:r>
              <a:rPr lang="en-GB" dirty="0" smtClean="0"/>
              <a:t>  for holidays (apart from your freezer!)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4" y="476672"/>
            <a:ext cx="7988300" cy="773505"/>
          </a:xfrm>
        </p:spPr>
        <p:txBody>
          <a:bodyPr/>
          <a:lstStyle/>
          <a:p>
            <a:pPr algn="ctr"/>
            <a:r>
              <a:rPr lang="en-GB" sz="4400" dirty="0" smtClean="0"/>
              <a:t>House-hunting tips</a:t>
            </a:r>
            <a:endParaRPr lang="en-GB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700808"/>
            <a:ext cx="85689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Ask to see the Energy Performance Certificate (EPC) from your landlord/letting </a:t>
            </a:r>
            <a:r>
              <a:rPr lang="en-GB" dirty="0" smtClean="0"/>
              <a:t>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Check </a:t>
            </a:r>
            <a:r>
              <a:rPr lang="en-GB" dirty="0" smtClean="0"/>
              <a:t>the energy-rating of appliances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Ask if the property has a smart 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Look out for the tell-tale signs of a cold house (mould/condensation)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Speak to current </a:t>
            </a:r>
            <a:r>
              <a:rPr lang="en-GB" dirty="0" smtClean="0"/>
              <a:t>tenants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Ask what their typical energy bills have been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Ask to see a Gas safety certificate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Check for working smoke and carbon monoxide 				alarms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21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Before we start…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Introduce yourself to someone you don’t know!</a:t>
            </a:r>
          </a:p>
          <a:p>
            <a:endParaRPr lang="en-US" dirty="0" smtClean="0"/>
          </a:p>
          <a:p>
            <a:r>
              <a:rPr lang="en-US" dirty="0" smtClean="0"/>
              <a:t>Ask them why they came along today?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Energy-saving tips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Advice on how to save money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To know more about your rights as a tenant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information about smart 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332656"/>
            <a:ext cx="7988300" cy="1008111"/>
          </a:xfrm>
        </p:spPr>
        <p:txBody>
          <a:bodyPr/>
          <a:lstStyle/>
          <a:p>
            <a:pPr algn="ctr"/>
            <a:r>
              <a:rPr lang="en-US" dirty="0" smtClean="0"/>
              <a:t>Energy Performance Certificates (EPC) are important to check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Every property should </a:t>
            </a:r>
            <a:r>
              <a:rPr lang="en-GB" dirty="0" smtClean="0"/>
              <a:t>have one – legal responsibility of the landlord to display it when advertising the property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Shows how energy efficient the property is on a scale from A to 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 = best G = worst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Rating is likely to affect how much it costs to keep the property warm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Best to avoid F and G-rated properties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85" y="5062872"/>
            <a:ext cx="4355976" cy="23711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Tell-tale signs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2039" y="1556792"/>
            <a:ext cx="4053979" cy="201622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Report problems to the landlord/lettings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Take action to address it yourself too</a:t>
            </a:r>
            <a:endParaRPr lang="en-US" dirty="0"/>
          </a:p>
        </p:txBody>
      </p:sp>
      <p:pic>
        <p:nvPicPr>
          <p:cNvPr id="8194" name="Picture 2" descr="http://www.nzmoisturetesting.co.nz/i/images/mould206n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68" y="1556792"/>
            <a:ext cx="4741380" cy="355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3.eu-central-1.amazonaws.com/centaur-wp/homebuilding/prod/content/uploads/2012/10/condensation-window-words-edi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4454" y="3717032"/>
            <a:ext cx="5011565" cy="317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2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332656"/>
            <a:ext cx="7988300" cy="1008111"/>
          </a:xfrm>
        </p:spPr>
        <p:txBody>
          <a:bodyPr/>
          <a:lstStyle/>
          <a:p>
            <a:pPr algn="ctr"/>
            <a:r>
              <a:rPr lang="en-US" dirty="0" smtClean="0"/>
              <a:t>We are here to provide tips and support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Student Switch Off+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Monthly e-mail newsletter with energy-saving advice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Competitions to win prizes for showing your energy-saving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Let us know if you want to be added to the newsletter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6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we covered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Context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Your rights as tenants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Actions you can take to save energy yourself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Things to look out for next time you house-hunt</a:t>
            </a:r>
          </a:p>
          <a:p>
            <a:endParaRPr lang="en-US" dirty="0" smtClean="0"/>
          </a:p>
          <a:p>
            <a:r>
              <a:rPr lang="en-US" dirty="0" smtClean="0"/>
              <a:t>Questions and idea-sharing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0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92888" cy="1224136"/>
          </a:xfrm>
        </p:spPr>
        <p:txBody>
          <a:bodyPr/>
          <a:lstStyle/>
          <a:p>
            <a:r>
              <a:rPr lang="en-US" dirty="0" smtClean="0"/>
              <a:t>Dr Neil Jennings</a:t>
            </a:r>
          </a:p>
          <a:p>
            <a:r>
              <a:rPr lang="en-US" dirty="0" smtClean="0">
                <a:hlinkClick r:id="rId3"/>
              </a:rPr>
              <a:t>neil.Jennings@nus.org.uk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6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5733256"/>
            <a:ext cx="479327" cy="8800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045" y="644002"/>
            <a:ext cx="7988300" cy="1008111"/>
          </a:xfrm>
        </p:spPr>
        <p:txBody>
          <a:bodyPr/>
          <a:lstStyle/>
          <a:p>
            <a:r>
              <a:rPr lang="en-GB" sz="2800" dirty="0" smtClean="0"/>
              <a:t>Thank you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7944" y="2409518"/>
            <a:ext cx="4387849" cy="515426"/>
          </a:xfrm>
        </p:spPr>
        <p:txBody>
          <a:bodyPr/>
          <a:lstStyle/>
          <a:p>
            <a:r>
              <a:rPr lang="en-GB" dirty="0" smtClean="0"/>
              <a:t>Follow us </a:t>
            </a:r>
            <a:r>
              <a:rPr lang="en-GB" dirty="0" smtClean="0"/>
              <a:t>and our friends on Twitter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79327" y="2388930"/>
            <a:ext cx="33361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</a:t>
            </a:r>
            <a:r>
              <a:rPr lang="en-GB" dirty="0" smtClean="0">
                <a:solidFill>
                  <a:schemeClr val="accent4"/>
                </a:solidFill>
              </a:rPr>
              <a:t>Like the </a:t>
            </a:r>
            <a:r>
              <a:rPr lang="en-GB" dirty="0" smtClean="0">
                <a:solidFill>
                  <a:schemeClr val="accent4"/>
                </a:solidFill>
              </a:rPr>
              <a:t>Student </a:t>
            </a:r>
            <a:r>
              <a:rPr lang="en-GB" dirty="0" smtClean="0">
                <a:solidFill>
                  <a:schemeClr val="accent4"/>
                </a:solidFill>
              </a:rPr>
              <a:t>Switch </a:t>
            </a:r>
            <a:r>
              <a:rPr lang="en-GB" dirty="0" smtClean="0"/>
              <a:t>Off</a:t>
            </a:r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>
                <a:solidFill>
                  <a:schemeClr val="accent4"/>
                </a:solidFill>
                <a:hlinkClick r:id="rId3"/>
              </a:rPr>
              <a:t>www.facebook.com/studentswitchoff</a:t>
            </a:r>
            <a:endParaRPr lang="en-GB" dirty="0" smtClean="0">
              <a:solidFill>
                <a:schemeClr val="accent4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uthmag.com/wp-content/uploads/2012/07/Facebook-like-button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252260"/>
            <a:ext cx="3606526" cy="134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7525" y="3303903"/>
            <a:ext cx="3109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@</a:t>
            </a:r>
            <a:r>
              <a:rPr lang="en-GB" dirty="0" err="1" smtClean="0">
                <a:solidFill>
                  <a:schemeClr val="accent4"/>
                </a:solidFill>
              </a:rPr>
              <a:t>ecopowerranger</a:t>
            </a:r>
            <a:endParaRPr lang="en-GB" dirty="0" smtClean="0">
              <a:solidFill>
                <a:schemeClr val="accent4"/>
              </a:solidFill>
            </a:endParaRPr>
          </a:p>
          <a:p>
            <a:r>
              <a:rPr lang="en-GB" dirty="0" smtClean="0">
                <a:solidFill>
                  <a:schemeClr val="accent4"/>
                </a:solidFill>
              </a:rPr>
              <a:t>@</a:t>
            </a:r>
            <a:r>
              <a:rPr lang="en-GB" dirty="0" err="1" smtClean="0">
                <a:solidFill>
                  <a:schemeClr val="accent4"/>
                </a:solidFill>
              </a:rPr>
              <a:t>NUS_sustainable</a:t>
            </a:r>
            <a:endParaRPr lang="en-GB" dirty="0" smtClean="0">
              <a:solidFill>
                <a:schemeClr val="accent4"/>
              </a:solidFill>
            </a:endParaRPr>
          </a:p>
          <a:p>
            <a:r>
              <a:rPr lang="en-GB" dirty="0" smtClean="0"/>
              <a:t>@</a:t>
            </a:r>
            <a:r>
              <a:rPr lang="en-GB" dirty="0" err="1" smtClean="0"/>
              <a:t>NEA_UKCharity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30054" y="2276872"/>
            <a:ext cx="4752528" cy="247819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9144" y="2276872"/>
            <a:ext cx="3376308" cy="42357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" descr="https://pbs.twimg.com/profile_images/531381005165158401/bUJYaSO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81" y="3345914"/>
            <a:ext cx="1255642" cy="125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/>
          <p:cNvSpPr txBox="1">
            <a:spLocks/>
          </p:cNvSpPr>
          <p:nvPr/>
        </p:nvSpPr>
        <p:spPr bwMode="auto">
          <a:xfrm>
            <a:off x="403668" y="1624584"/>
            <a:ext cx="7992888" cy="5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 smtClean="0"/>
              <a:t>Dr Neil Jennings - </a:t>
            </a:r>
            <a:r>
              <a:rPr lang="en-US" kern="0" dirty="0" smtClean="0">
                <a:hlinkClick r:id="rId6"/>
              </a:rPr>
              <a:t>neil.jennings@nus.org.uk</a:t>
            </a:r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67591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Areas we will cover today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Context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Your rights as tenants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Actions you can take to save energy yourself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Things to look out for next time you house-hunt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r>
              <a:rPr lang="en-GB" dirty="0"/>
              <a:t>The session is meant to be informal, with group </a:t>
            </a:r>
            <a:r>
              <a:rPr lang="en-GB" dirty="0" smtClean="0"/>
              <a:t>work, </a:t>
            </a:r>
            <a:r>
              <a:rPr lang="en-GB" dirty="0"/>
              <a:t>so feel free to ask questions!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2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332656"/>
            <a:ext cx="7988300" cy="1008111"/>
          </a:xfrm>
        </p:spPr>
        <p:txBody>
          <a:bodyPr/>
          <a:lstStyle/>
          <a:p>
            <a:pPr algn="ctr"/>
            <a:r>
              <a:rPr lang="en-US" dirty="0" smtClean="0"/>
              <a:t>Energy bills have a significant impact on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How much do you think the average student spends on energy in their home each year?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Average student energy bill (gas and electricity) over £500/person/year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Significant financial outgoing for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Inability to pay bills or heat the home adequately can have a significant impact on physical and mental well-being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That’s why we’re running a campaign on it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32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Homes Fit For Study survey (2017)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7992888" cy="6480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2,500 respondents across the UK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45% struggled at least from time to time to pay their energy bills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43% had turned their heating off even though they would have liked it on because of concerns about energy costs</a:t>
            </a:r>
            <a:r>
              <a:rPr lang="en-GB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49% of respondents say they have felt uncomfortably cold in their </a:t>
            </a:r>
            <a:r>
              <a:rPr lang="en-GB" dirty="0" smtClean="0"/>
              <a:t>accommodation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6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Homes Fit For Study survey (2017)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7992888" cy="6480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55% say that the overall level of warmth in their accommodation at the time of completing the survey was either a bit or much colder than they would have liked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Cold-related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problems - damp or mould on walls or ceilings (38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%), condensation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(33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%), slugs, mice or infestation (16%).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Almost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half (49%) say their accommodation is poorly insulated and/or draughty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92162"/>
            <a:ext cx="7988300" cy="1008111"/>
          </a:xfrm>
        </p:spPr>
        <p:txBody>
          <a:bodyPr/>
          <a:lstStyle/>
          <a:p>
            <a:r>
              <a:rPr lang="en-GB" dirty="0" smtClean="0"/>
              <a:t>The impacts of living in cold homes described by students include…</a:t>
            </a:r>
            <a:endParaRPr lang="en-GB" dirty="0"/>
          </a:p>
        </p:txBody>
      </p:sp>
      <p:sp>
        <p:nvSpPr>
          <p:cNvPr id="4" name="Parallelogram 3"/>
          <p:cNvSpPr/>
          <p:nvPr/>
        </p:nvSpPr>
        <p:spPr bwMode="auto">
          <a:xfrm>
            <a:off x="260758" y="1547559"/>
            <a:ext cx="3870418" cy="230875"/>
          </a:xfrm>
          <a:prstGeom prst="parallelogram">
            <a:avLst>
              <a:gd name="adj" fmla="val 21184"/>
            </a:avLst>
          </a:prstGeom>
          <a:solidFill>
            <a:srgbClr val="FFA300"/>
          </a:solidFill>
          <a:ln w="28575" cap="flat" cmpd="sng" algn="ctr">
            <a:solidFill>
              <a:srgbClr val="FFA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400" b="1" dirty="0" smtClean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Mental health and wellbeing</a:t>
            </a:r>
            <a:endParaRPr lang="en-GB" sz="14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241899" y="1964974"/>
            <a:ext cx="3866399" cy="954107"/>
          </a:xfrm>
          <a:prstGeom prst="wedgeRectCallout">
            <a:avLst>
              <a:gd name="adj1" fmla="val 1652"/>
              <a:gd name="adj2" fmla="val 68070"/>
            </a:avLst>
          </a:prstGeom>
          <a:ln w="28575">
            <a:solidFill>
              <a:srgbClr val="FFB329"/>
            </a:solidFill>
          </a:ln>
        </p:spPr>
        <p:txBody>
          <a:bodyPr wrap="square">
            <a:spAutoFit/>
          </a:bodyPr>
          <a:lstStyle/>
          <a:p>
            <a:r>
              <a:rPr lang="en-GB" sz="1400" i="1" dirty="0" smtClean="0">
                <a:latin typeface="+mn-lt"/>
              </a:rPr>
              <a:t>“At </a:t>
            </a:r>
            <a:r>
              <a:rPr lang="en-GB" sz="1400" i="1" dirty="0">
                <a:latin typeface="+mn-lt"/>
              </a:rPr>
              <a:t>the time was making me quite sad and miserable as I don't like being </a:t>
            </a:r>
            <a:r>
              <a:rPr lang="en-GB" sz="1400" i="1" dirty="0" smtClean="0">
                <a:latin typeface="+mn-lt"/>
              </a:rPr>
              <a:t>cold.”</a:t>
            </a:r>
          </a:p>
          <a:p>
            <a:r>
              <a:rPr lang="en-GB" sz="1400" b="1" i="1" dirty="0" smtClean="0">
                <a:latin typeface="+mn-lt"/>
              </a:rPr>
              <a:t>Woman, 2</a:t>
            </a:r>
            <a:r>
              <a:rPr lang="en-GB" sz="1400" b="1" i="1" baseline="30000" dirty="0" smtClean="0">
                <a:latin typeface="+mn-lt"/>
              </a:rPr>
              <a:t>nd</a:t>
            </a:r>
            <a:r>
              <a:rPr lang="en-GB" sz="1400" b="1" i="1" dirty="0" smtClean="0">
                <a:latin typeface="+mn-lt"/>
              </a:rPr>
              <a:t> year, South East, Separate billing</a:t>
            </a:r>
            <a:endParaRPr lang="en-GB" sz="1400" b="1" i="1" dirty="0">
              <a:latin typeface="+mn-lt"/>
            </a:endParaRPr>
          </a:p>
        </p:txBody>
      </p:sp>
      <p:sp>
        <p:nvSpPr>
          <p:cNvPr id="7" name="Parallelogram 6"/>
          <p:cNvSpPr/>
          <p:nvPr/>
        </p:nvSpPr>
        <p:spPr bwMode="auto">
          <a:xfrm>
            <a:off x="4688971" y="1547559"/>
            <a:ext cx="3922948" cy="230875"/>
          </a:xfrm>
          <a:prstGeom prst="parallelogram">
            <a:avLst>
              <a:gd name="adj" fmla="val 21184"/>
            </a:avLst>
          </a:prstGeom>
          <a:solidFill>
            <a:srgbClr val="FFA300"/>
          </a:solidFill>
          <a:ln w="28575" cap="flat" cmpd="sng" algn="ctr">
            <a:solidFill>
              <a:srgbClr val="FFA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400" b="1" dirty="0" smtClean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Physical health</a:t>
            </a:r>
            <a:endParaRPr lang="en-GB" sz="14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4712043" y="1953549"/>
            <a:ext cx="3815809" cy="1384995"/>
          </a:xfrm>
          <a:prstGeom prst="wedgeRectCallout">
            <a:avLst>
              <a:gd name="adj1" fmla="val 3590"/>
              <a:gd name="adj2" fmla="val 60369"/>
            </a:avLst>
          </a:prstGeom>
          <a:ln w="28575">
            <a:solidFill>
              <a:srgbClr val="FFB329"/>
            </a:solidFill>
          </a:ln>
        </p:spPr>
        <p:txBody>
          <a:bodyPr wrap="square">
            <a:spAutoFit/>
          </a:bodyPr>
          <a:lstStyle/>
          <a:p>
            <a:r>
              <a:rPr lang="en-GB" sz="1400" i="1" dirty="0" smtClean="0">
                <a:latin typeface="+mn-lt"/>
              </a:rPr>
              <a:t>“The </a:t>
            </a:r>
            <a:r>
              <a:rPr lang="en-GB" sz="1400" i="1" dirty="0">
                <a:latin typeface="+mn-lt"/>
              </a:rPr>
              <a:t>main issue with health has been mould related. Cold and damp houses mean mould and that's probably played a big part in me and others getting </a:t>
            </a:r>
            <a:r>
              <a:rPr lang="en-GB" sz="1400" i="1" dirty="0" smtClean="0">
                <a:latin typeface="+mn-lt"/>
              </a:rPr>
              <a:t>ill.”</a:t>
            </a:r>
          </a:p>
          <a:p>
            <a:r>
              <a:rPr lang="en-GB" sz="1400" b="1" i="1" dirty="0">
                <a:solidFill>
                  <a:srgbClr val="000000"/>
                </a:solidFill>
                <a:latin typeface="Verdana"/>
              </a:rPr>
              <a:t>Woman, 3</a:t>
            </a:r>
            <a:r>
              <a:rPr lang="en-GB" sz="1400" b="1" i="1" baseline="30000" dirty="0">
                <a:solidFill>
                  <a:srgbClr val="000000"/>
                </a:solidFill>
                <a:latin typeface="Verdana"/>
              </a:rPr>
              <a:t>rd</a:t>
            </a:r>
            <a:r>
              <a:rPr lang="en-GB" sz="1400" b="1" i="1" dirty="0">
                <a:solidFill>
                  <a:srgbClr val="000000"/>
                </a:solidFill>
                <a:latin typeface="Verdana"/>
              </a:rPr>
              <a:t> year, East Anglia, Separate billing</a:t>
            </a:r>
            <a:endParaRPr lang="en-GB" sz="1400" i="1" dirty="0">
              <a:latin typeface="+mn-lt"/>
            </a:endParaRPr>
          </a:p>
        </p:txBody>
      </p:sp>
      <p:sp>
        <p:nvSpPr>
          <p:cNvPr id="11" name="Parallelogram 10"/>
          <p:cNvSpPr/>
          <p:nvPr/>
        </p:nvSpPr>
        <p:spPr bwMode="auto">
          <a:xfrm>
            <a:off x="282133" y="3683810"/>
            <a:ext cx="3849017" cy="230875"/>
          </a:xfrm>
          <a:prstGeom prst="parallelogram">
            <a:avLst>
              <a:gd name="adj" fmla="val 21184"/>
            </a:avLst>
          </a:prstGeom>
          <a:solidFill>
            <a:srgbClr val="FFA300"/>
          </a:solidFill>
          <a:ln w="28575" cap="flat" cmpd="sng" algn="ctr">
            <a:solidFill>
              <a:srgbClr val="FFA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400" b="1" dirty="0" smtClean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Academic work</a:t>
            </a:r>
            <a:endParaRPr lang="en-GB" sz="14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14" name="Parallelogram 13"/>
          <p:cNvSpPr/>
          <p:nvPr/>
        </p:nvSpPr>
        <p:spPr bwMode="auto">
          <a:xfrm>
            <a:off x="4769708" y="3698575"/>
            <a:ext cx="3842211" cy="230875"/>
          </a:xfrm>
          <a:prstGeom prst="parallelogram">
            <a:avLst>
              <a:gd name="adj" fmla="val 21184"/>
            </a:avLst>
          </a:prstGeom>
          <a:solidFill>
            <a:srgbClr val="FFA300"/>
          </a:solidFill>
          <a:ln w="28575" cap="flat" cmpd="sng" algn="ctr">
            <a:solidFill>
              <a:srgbClr val="FFA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1400" b="1" dirty="0" smtClean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Social relationships</a:t>
            </a:r>
            <a:endParaRPr lang="en-GB" sz="14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4769708" y="4141138"/>
            <a:ext cx="3842211" cy="2462213"/>
          </a:xfrm>
          <a:prstGeom prst="wedgeRectCallout">
            <a:avLst>
              <a:gd name="adj1" fmla="val -5595"/>
              <a:gd name="adj2" fmla="val 63847"/>
            </a:avLst>
          </a:prstGeom>
          <a:ln w="28575">
            <a:solidFill>
              <a:srgbClr val="FFB329"/>
            </a:solidFill>
          </a:ln>
        </p:spPr>
        <p:txBody>
          <a:bodyPr wrap="square">
            <a:spAutoFit/>
          </a:bodyPr>
          <a:lstStyle/>
          <a:p>
            <a:r>
              <a:rPr lang="en-GB" sz="1400" i="1" dirty="0" smtClean="0">
                <a:latin typeface="+mn-lt"/>
              </a:rPr>
              <a:t>"I </a:t>
            </a:r>
            <a:r>
              <a:rPr lang="en-GB" sz="1400" i="1" dirty="0">
                <a:latin typeface="+mn-lt"/>
              </a:rPr>
              <a:t>feel stressed that its all in my name and my bank account, sometimes issues in situations where its only one person there for 2-3 weeks over breaks and they still rack up a huge bill etc.  Makes me sad and lonely at times cause have to always be in my bedroom under duvet, find it difficult to concentrate on reading </a:t>
            </a:r>
            <a:r>
              <a:rPr lang="en-GB" sz="1400" i="1" dirty="0" smtClean="0">
                <a:latin typeface="+mn-lt"/>
              </a:rPr>
              <a:t>etc." </a:t>
            </a:r>
          </a:p>
          <a:p>
            <a:r>
              <a:rPr lang="en-GB" sz="1400" b="1" i="1" dirty="0">
                <a:latin typeface="+mn-lt"/>
              </a:rPr>
              <a:t>Woman, 3</a:t>
            </a:r>
            <a:r>
              <a:rPr lang="en-GB" sz="1400" b="1" i="1" baseline="30000" dirty="0">
                <a:latin typeface="+mn-lt"/>
              </a:rPr>
              <a:t>rd</a:t>
            </a:r>
            <a:r>
              <a:rPr lang="en-GB" sz="1400" b="1" i="1" dirty="0">
                <a:latin typeface="+mn-lt"/>
              </a:rPr>
              <a:t> year, South West, Separate billing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213052" y="5376825"/>
            <a:ext cx="2774772" cy="12290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260757" y="4061971"/>
            <a:ext cx="3871751" cy="2031325"/>
          </a:xfrm>
          <a:prstGeom prst="wedgeRectCallout">
            <a:avLst>
              <a:gd name="adj1" fmla="val -5595"/>
              <a:gd name="adj2" fmla="val 63847"/>
            </a:avLst>
          </a:prstGeom>
          <a:ln w="28575">
            <a:solidFill>
              <a:srgbClr val="FFB329"/>
            </a:solidFill>
          </a:ln>
        </p:spPr>
        <p:txBody>
          <a:bodyPr wrap="square">
            <a:spAutoFit/>
          </a:bodyPr>
          <a:lstStyle/>
          <a:p>
            <a:r>
              <a:rPr lang="en-GB" sz="1400" i="1" dirty="0" smtClean="0">
                <a:latin typeface="+mn-lt"/>
              </a:rPr>
              <a:t>“It </a:t>
            </a:r>
            <a:r>
              <a:rPr lang="en-GB" sz="1400" i="1" dirty="0">
                <a:latin typeface="+mn-lt"/>
              </a:rPr>
              <a:t>would have been so much easier to work this winter if I had been warmer! My hands get so cold when typing that I lose my feeling in them and can't physically type anymore so I have to have a break. </a:t>
            </a:r>
            <a:r>
              <a:rPr lang="en-GB" sz="1400" i="1" dirty="0" smtClean="0">
                <a:latin typeface="+mn-lt"/>
              </a:rPr>
              <a:t>I considered </a:t>
            </a:r>
            <a:r>
              <a:rPr lang="en-GB" sz="1400" i="1" dirty="0">
                <a:latin typeface="+mn-lt"/>
              </a:rPr>
              <a:t>getting </a:t>
            </a:r>
            <a:r>
              <a:rPr lang="en-GB" sz="1400" i="1" dirty="0" smtClean="0">
                <a:latin typeface="+mn-lt"/>
              </a:rPr>
              <a:t>USB </a:t>
            </a:r>
            <a:r>
              <a:rPr lang="en-GB" sz="1400" i="1" dirty="0">
                <a:latin typeface="+mn-lt"/>
              </a:rPr>
              <a:t>hand </a:t>
            </a:r>
            <a:r>
              <a:rPr lang="en-GB" sz="1400" i="1" dirty="0" smtClean="0">
                <a:latin typeface="+mn-lt"/>
              </a:rPr>
              <a:t>heaters.”</a:t>
            </a:r>
          </a:p>
          <a:p>
            <a:r>
              <a:rPr lang="en-GB" sz="1400" b="1" i="1" dirty="0">
                <a:solidFill>
                  <a:srgbClr val="000000"/>
                </a:solidFill>
                <a:latin typeface="Verdana"/>
              </a:rPr>
              <a:t>Woman, PhD, North West, Separate billing</a:t>
            </a:r>
          </a:p>
        </p:txBody>
      </p:sp>
    </p:spTree>
    <p:extLst>
      <p:ext uri="{BB962C8B-B14F-4D97-AF65-F5344CB8AC3E}">
        <p14:creationId xmlns:p14="http://schemas.microsoft.com/office/powerpoint/2010/main" val="415940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784" y="260648"/>
            <a:ext cx="7988300" cy="1008111"/>
          </a:xfrm>
        </p:spPr>
        <p:txBody>
          <a:bodyPr/>
          <a:lstStyle/>
          <a:p>
            <a:pPr algn="ctr"/>
            <a:r>
              <a:rPr lang="en-US" sz="3600" dirty="0" smtClean="0"/>
              <a:t>Actions you can take to save money on your energy bills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Reduce the cost of your energy bills by: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paying less per unit of energy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using less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Live in a warmer house by: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Making small changes yourself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Lobbying your landlord to make changes to the infrastructure of the property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Avoid living in a hard-to-heat house in future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47" y="5805264"/>
            <a:ext cx="3221153" cy="6667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17232"/>
            <a:ext cx="2250121" cy="97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8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S-Presentation-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Verdana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1901</TotalTime>
  <Words>1762</Words>
  <Application>Microsoft Office PowerPoint</Application>
  <PresentationFormat>On-screen Show (4:3)</PresentationFormat>
  <Paragraphs>212</Paragraphs>
  <Slides>35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ＭＳ Ｐゴシック</vt:lpstr>
      <vt:lpstr>Arial</vt:lpstr>
      <vt:lpstr>Calibri</vt:lpstr>
      <vt:lpstr>Verdana</vt:lpstr>
      <vt:lpstr>NUS-Presentation-template</vt:lpstr>
      <vt:lpstr>While you’re waiting…</vt:lpstr>
      <vt:lpstr>PowerPoint Presentation</vt:lpstr>
      <vt:lpstr>Before we start…</vt:lpstr>
      <vt:lpstr>Areas we will cover today</vt:lpstr>
      <vt:lpstr>Energy bills have a significant impact on students</vt:lpstr>
      <vt:lpstr>Homes Fit For Study survey (2017)</vt:lpstr>
      <vt:lpstr>Homes Fit For Study survey (2017)</vt:lpstr>
      <vt:lpstr>The impacts of living in cold homes described by students include…</vt:lpstr>
      <vt:lpstr>Actions you can take to save money on your energy bills</vt:lpstr>
      <vt:lpstr>As a tenant you have the right to switch suppliers</vt:lpstr>
      <vt:lpstr>Smart meters are being rolled-out across Great Britain at the moment</vt:lpstr>
      <vt:lpstr>It is important to understand your energy bills</vt:lpstr>
      <vt:lpstr>PowerPoint Presentation</vt:lpstr>
      <vt:lpstr>Things to look out for on bills</vt:lpstr>
      <vt:lpstr>Low cost, no cost energy saving tips</vt:lpstr>
      <vt:lpstr>Actions you can take to save energy</vt:lpstr>
      <vt:lpstr>Energy can be saved whilst cooking</vt:lpstr>
      <vt:lpstr>Microwave food – e.g. rice!</vt:lpstr>
      <vt:lpstr>Don’t overfill the kettle</vt:lpstr>
      <vt:lpstr>Defrost your freezer</vt:lpstr>
      <vt:lpstr>Other kitchen tips</vt:lpstr>
      <vt:lpstr>Space and water heating</vt:lpstr>
      <vt:lpstr>Boiler/heating settings</vt:lpstr>
      <vt:lpstr>Boiler/heating settings</vt:lpstr>
      <vt:lpstr>Keep the heat in</vt:lpstr>
      <vt:lpstr>Lower energy washing</vt:lpstr>
      <vt:lpstr>Get the most out of your radiators</vt:lpstr>
      <vt:lpstr>Be smart about your appliance choices</vt:lpstr>
      <vt:lpstr>House-hunting tips</vt:lpstr>
      <vt:lpstr>Energy Performance Certificates (EPC) are important to check</vt:lpstr>
      <vt:lpstr>Tell-tale signs</vt:lpstr>
      <vt:lpstr>We are here to provide tips and support</vt:lpstr>
      <vt:lpstr>What we covered</vt:lpstr>
      <vt:lpstr>Thank you</vt:lpstr>
      <vt:lpstr>Thank you</vt:lpstr>
    </vt:vector>
  </TitlesOfParts>
  <Company>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Jennings</dc:creator>
  <cp:lastModifiedBy>Neil Jennings</cp:lastModifiedBy>
  <cp:revision>69</cp:revision>
  <dcterms:modified xsi:type="dcterms:W3CDTF">2017-08-16T16:34:17Z</dcterms:modified>
</cp:coreProperties>
</file>